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16" d="100"/>
          <a:sy n="116" d="100"/>
        </p:scale>
        <p:origin x="146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E6EED-FD6A-4D8D-BF7C-5F145A63DC88}" type="datetimeFigureOut">
              <a:rPr lang="it-IT" smtClean="0"/>
              <a:t>04/11/2014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678F3-9470-490C-9141-4D03C1F2FD56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E6EED-FD6A-4D8D-BF7C-5F145A63DC88}" type="datetimeFigureOut">
              <a:rPr lang="it-IT" smtClean="0"/>
              <a:t>04/11/2014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678F3-9470-490C-9141-4D03C1F2FD56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E6EED-FD6A-4D8D-BF7C-5F145A63DC88}" type="datetimeFigureOut">
              <a:rPr lang="it-IT" smtClean="0"/>
              <a:t>04/11/2014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678F3-9470-490C-9141-4D03C1F2FD56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E6EED-FD6A-4D8D-BF7C-5F145A63DC88}" type="datetimeFigureOut">
              <a:rPr lang="it-IT" smtClean="0"/>
              <a:t>04/11/2014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678F3-9470-490C-9141-4D03C1F2FD56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E6EED-FD6A-4D8D-BF7C-5F145A63DC88}" type="datetimeFigureOut">
              <a:rPr lang="it-IT" smtClean="0"/>
              <a:t>04/11/2014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678F3-9470-490C-9141-4D03C1F2FD56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E6EED-FD6A-4D8D-BF7C-5F145A63DC88}" type="datetimeFigureOut">
              <a:rPr lang="it-IT" smtClean="0"/>
              <a:t>04/11/2014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678F3-9470-490C-9141-4D03C1F2FD56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E6EED-FD6A-4D8D-BF7C-5F145A63DC88}" type="datetimeFigureOut">
              <a:rPr lang="it-IT" smtClean="0"/>
              <a:t>04/11/2014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678F3-9470-490C-9141-4D03C1F2FD56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E6EED-FD6A-4D8D-BF7C-5F145A63DC88}" type="datetimeFigureOut">
              <a:rPr lang="it-IT" smtClean="0"/>
              <a:t>04/11/2014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678F3-9470-490C-9141-4D03C1F2FD56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E6EED-FD6A-4D8D-BF7C-5F145A63DC88}" type="datetimeFigureOut">
              <a:rPr lang="it-IT" smtClean="0"/>
              <a:t>04/11/2014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678F3-9470-490C-9141-4D03C1F2FD56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E6EED-FD6A-4D8D-BF7C-5F145A63DC88}" type="datetimeFigureOut">
              <a:rPr lang="it-IT" smtClean="0"/>
              <a:t>04/11/2014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678F3-9470-490C-9141-4D03C1F2FD56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E6EED-FD6A-4D8D-BF7C-5F145A63DC88}" type="datetimeFigureOut">
              <a:rPr lang="it-IT" smtClean="0"/>
              <a:t>04/11/2014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678F3-9470-490C-9141-4D03C1F2FD56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BE6EED-FD6A-4D8D-BF7C-5F145A63DC88}" type="datetimeFigureOut">
              <a:rPr lang="it-IT" smtClean="0"/>
              <a:t>04/11/2014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D678F3-9470-490C-9141-4D03C1F2FD56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11560" y="476673"/>
            <a:ext cx="7772400" cy="936104"/>
          </a:xfrm>
        </p:spPr>
        <p:txBody>
          <a:bodyPr/>
          <a:lstStyle/>
          <a:p>
            <a:r>
              <a:rPr lang="it-IT" dirty="0" smtClean="0"/>
              <a:t>Competenza teleologica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467544" y="1484784"/>
            <a:ext cx="8208912" cy="4752528"/>
          </a:xfrm>
        </p:spPr>
        <p:txBody>
          <a:bodyPr>
            <a:normAutofit fontScale="85000" lnSpcReduction="20000"/>
          </a:bodyPr>
          <a:lstStyle/>
          <a:p>
            <a:r>
              <a:rPr lang="it-IT" i="1" dirty="0">
                <a:solidFill>
                  <a:schemeClr val="tx2"/>
                </a:solidFill>
              </a:rPr>
              <a:t>Articolo 352 </a:t>
            </a:r>
            <a:r>
              <a:rPr lang="it-IT" i="1" dirty="0" smtClean="0">
                <a:solidFill>
                  <a:schemeClr val="tx2"/>
                </a:solidFill>
              </a:rPr>
              <a:t>(Trattato sul </a:t>
            </a:r>
            <a:r>
              <a:rPr lang="it-IT" i="1" dirty="0" err="1" smtClean="0">
                <a:solidFill>
                  <a:schemeClr val="tx2"/>
                </a:solidFill>
              </a:rPr>
              <a:t>finzionamento</a:t>
            </a:r>
            <a:r>
              <a:rPr lang="it-IT" i="1" dirty="0" smtClean="0">
                <a:solidFill>
                  <a:schemeClr val="tx2"/>
                </a:solidFill>
              </a:rPr>
              <a:t> dell’UE)</a:t>
            </a:r>
            <a:endParaRPr lang="it-IT" i="1" dirty="0">
              <a:solidFill>
                <a:schemeClr val="tx2"/>
              </a:solidFill>
            </a:endParaRPr>
          </a:p>
          <a:p>
            <a:r>
              <a:rPr lang="it-IT" dirty="0">
                <a:solidFill>
                  <a:schemeClr val="tx2"/>
                </a:solidFill>
              </a:rPr>
              <a:t>(ex articolo 308 del TCE) </a:t>
            </a:r>
          </a:p>
          <a:p>
            <a:pPr algn="just"/>
            <a:r>
              <a:rPr lang="it-IT" dirty="0">
                <a:solidFill>
                  <a:schemeClr val="tx2"/>
                </a:solidFill>
              </a:rPr>
              <a:t>1. Se un'azione dell'Unione appare necessaria, nel quadro delle politiche definite dai trattati, per realizzare uno degli obiettivi di cui ai trattati senza che questi ultimi abbiano previsto i poteri di azione richiesti a tal fine, il Consiglio, deliberando all'unanimità su proposta della Commissione e previa approvazione del Parlamento europeo, adotta le disposizioni appropriate. Allorché adotta le disposizioni in questione secondo una procedura legislativa speciale, il Consiglio delibera altresì all'unanimità su proposta della Commissione e previa approvazione del Parlamento europeo.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755574" y="1581054"/>
            <a:ext cx="7992888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i="1" dirty="0" smtClean="0">
                <a:solidFill>
                  <a:srgbClr val="FF0000"/>
                </a:solidFill>
              </a:rPr>
              <a:t>US Constitution (1787)</a:t>
            </a:r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/>
          </a:p>
          <a:p>
            <a:r>
              <a:rPr lang="en-US" b="1" dirty="0" smtClean="0"/>
              <a:t>Art. 1 - Section </a:t>
            </a:r>
            <a:r>
              <a:rPr lang="en-US" b="1" dirty="0"/>
              <a:t>8</a:t>
            </a:r>
          </a:p>
          <a:p>
            <a:r>
              <a:rPr lang="en-US" dirty="0"/>
              <a:t>1:  The Congress shall have </a:t>
            </a:r>
            <a:r>
              <a:rPr lang="en-US" dirty="0" smtClean="0"/>
              <a:t>Power…</a:t>
            </a:r>
          </a:p>
          <a:p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To </a:t>
            </a:r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lay and collect Taxes, Duties, Imposts and Excises, to pay the Debts and provide for the common </a:t>
            </a:r>
            <a:r>
              <a:rPr lang="en-US" sz="1400" dirty="0" err="1">
                <a:solidFill>
                  <a:schemeClr val="bg1">
                    <a:lumMod val="65000"/>
                  </a:schemeClr>
                </a:solidFill>
              </a:rPr>
              <a:t>Defence</a:t>
            </a:r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 and general Welfare of the United States; but all Duties, Imposts and Excises shall be uniform throughout the United States;</a:t>
            </a:r>
          </a:p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To borrow Money on the credit of the United States;</a:t>
            </a:r>
          </a:p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To regulate Commerce with foreign Nations, and among the several States, and with the Indian Tribes;</a:t>
            </a:r>
          </a:p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To establish an uniform Rule of Naturalization, and uniform Laws on the subject of Bankruptcies throughout the United States;</a:t>
            </a:r>
          </a:p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To coin Money, regulate the Value thereof, and of foreign Coin, and fix the Standard of Weights and Measures;</a:t>
            </a:r>
          </a:p>
          <a:p>
            <a:r>
              <a:rPr lang="en-US" dirty="0" smtClean="0"/>
              <a:t>….</a:t>
            </a:r>
            <a:endParaRPr lang="en-US" dirty="0"/>
          </a:p>
          <a:p>
            <a:r>
              <a:rPr lang="en-US" dirty="0" smtClean="0"/>
              <a:t>To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make all Laws </a:t>
            </a:r>
            <a:r>
              <a:rPr lang="en-US" dirty="0"/>
              <a:t>which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shall be necessary and proper </a:t>
            </a:r>
            <a:r>
              <a:rPr lang="en-US" dirty="0"/>
              <a:t>for carrying into Execution the foregoing Powers, and all other </a:t>
            </a:r>
            <a:r>
              <a:rPr lang="en-US" dirty="0" smtClean="0"/>
              <a:t>Powers vested</a:t>
            </a:r>
            <a:r>
              <a:rPr lang="en-US" dirty="0"/>
              <a:t> by this Constitution in the Government of the United States, or in any Department or Officer thereof.</a:t>
            </a:r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09081" y="1556792"/>
            <a:ext cx="1285875" cy="857250"/>
          </a:xfrm>
          <a:prstGeom prst="rect">
            <a:avLst/>
          </a:prstGeom>
        </p:spPr>
      </p:pic>
      <p:sp>
        <p:nvSpPr>
          <p:cNvPr id="3" name="Rettangolo 2"/>
          <p:cNvSpPr/>
          <p:nvPr/>
        </p:nvSpPr>
        <p:spPr>
          <a:xfrm>
            <a:off x="2891023" y="476672"/>
            <a:ext cx="467640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3600" dirty="0"/>
              <a:t>Competenza teleologica</a:t>
            </a:r>
          </a:p>
        </p:txBody>
      </p:sp>
    </p:spTree>
    <p:extLst>
      <p:ext uri="{BB962C8B-B14F-4D97-AF65-F5344CB8AC3E}">
        <p14:creationId xmlns:p14="http://schemas.microsoft.com/office/powerpoint/2010/main" val="208993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121</Words>
  <Application>Microsoft Office PowerPoint</Application>
  <PresentationFormat>Presentazione su schermo (4:3)</PresentationFormat>
  <Paragraphs>18</Paragraphs>
  <Slides>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5" baseType="lpstr">
      <vt:lpstr>Arial</vt:lpstr>
      <vt:lpstr>Calibri</vt:lpstr>
      <vt:lpstr>Tema di Office</vt:lpstr>
      <vt:lpstr>Competenza teleologica</vt:lpstr>
      <vt:lpstr>Presentazione standard di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Competenza teleologica</dc:title>
  <dc:creator>rb</dc:creator>
  <cp:lastModifiedBy>roberto bin</cp:lastModifiedBy>
  <cp:revision>4</cp:revision>
  <dcterms:created xsi:type="dcterms:W3CDTF">2010-11-23T15:57:14Z</dcterms:created>
  <dcterms:modified xsi:type="dcterms:W3CDTF">2014-11-04T17:20:41Z</dcterms:modified>
</cp:coreProperties>
</file>