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6EED-FD6A-4D8D-BF7C-5F145A63DC8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78F3-9470-490C-9141-4D03C1F2FD5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936104"/>
          </a:xfrm>
        </p:spPr>
        <p:txBody>
          <a:bodyPr/>
          <a:lstStyle/>
          <a:p>
            <a:r>
              <a:rPr lang="it-IT" dirty="0" smtClean="0"/>
              <a:t>Competenza teleologica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4752528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>
                <a:solidFill>
                  <a:schemeClr val="tx2"/>
                </a:solidFill>
              </a:rPr>
              <a:t>Articolo 352 </a:t>
            </a:r>
            <a:r>
              <a:rPr lang="it-IT" i="1" dirty="0" smtClean="0">
                <a:solidFill>
                  <a:schemeClr val="tx2"/>
                </a:solidFill>
              </a:rPr>
              <a:t>(Trattato sul </a:t>
            </a:r>
            <a:r>
              <a:rPr lang="it-IT" i="1" dirty="0" err="1" smtClean="0">
                <a:solidFill>
                  <a:schemeClr val="tx2"/>
                </a:solidFill>
              </a:rPr>
              <a:t>finzionamento</a:t>
            </a:r>
            <a:r>
              <a:rPr lang="it-IT" i="1" dirty="0" smtClean="0">
                <a:solidFill>
                  <a:schemeClr val="tx2"/>
                </a:solidFill>
              </a:rPr>
              <a:t> dell’UE)</a:t>
            </a:r>
            <a:endParaRPr lang="it-IT" i="1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(ex articolo 308 del TCE) </a:t>
            </a:r>
          </a:p>
          <a:p>
            <a:pPr algn="just"/>
            <a:r>
              <a:rPr lang="it-IT" dirty="0">
                <a:solidFill>
                  <a:schemeClr val="tx2"/>
                </a:solidFill>
              </a:rPr>
              <a:t>1. Se un'azione dell'Unione appare necessaria, nel quadro delle politiche definite dai trattati, per realizzare uno degli obiettivi di cui ai trattati senza che questi ultimi abbiano previsto i poteri di azione richiesti a tal fine, il Consiglio, deliberando all'unanimità su proposta della Commissione e previa approvazione del Parlamento europeo, adotta le disposizioni appropriate. Allorché adotta le disposizioni in questione secondo una procedura legislativa speciale, il Consiglio delibera altresì all'unanimità su proposta della Commissione e previa approvazione del Parlamento europeo.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4" y="1581054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US Constitution (1787)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Art. 1 - Section </a:t>
            </a:r>
            <a:r>
              <a:rPr lang="en-US" b="1" dirty="0"/>
              <a:t>8</a:t>
            </a:r>
          </a:p>
          <a:p>
            <a:r>
              <a:rPr lang="en-US" dirty="0"/>
              <a:t>1:  The Congress shall have </a:t>
            </a:r>
            <a:r>
              <a:rPr lang="en-US" dirty="0" smtClean="0"/>
              <a:t>Power…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To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lay and collect Taxes, Duties, Imposts and Excises, to pay the Debts and provide for the common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Defence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and general Welfare of the United States; but all Duties, Imposts and Excises shall be uniform throughout the United States;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To borrow Money on the credit of the United States;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To regulate Commerce with foreign Nations, and among the several States, and with the Indian Tribes;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To establish an uniform Rule of Naturalization, and uniform Laws on the subject of Bankruptcies throughout the United States;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To coin Money, regulate the Value thereof, and of foreign Coin, and fix the Standard of Weights and Measures;</a:t>
            </a:r>
          </a:p>
          <a:p>
            <a:r>
              <a:rPr lang="en-US" dirty="0" smtClean="0"/>
              <a:t>….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all Laws </a:t>
            </a:r>
            <a:r>
              <a:rPr lang="en-US" dirty="0"/>
              <a:t>which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 necessary and proper </a:t>
            </a:r>
            <a:r>
              <a:rPr lang="en-US" dirty="0"/>
              <a:t>for carrying into Execution the foregoing Powers, and all other </a:t>
            </a:r>
            <a:r>
              <a:rPr lang="en-US" dirty="0" smtClean="0"/>
              <a:t>Powers vested</a:t>
            </a:r>
            <a:r>
              <a:rPr lang="en-US" dirty="0"/>
              <a:t> by this Constitution in the Government of the United States, or in any Department or Officer thereof.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081" y="1556792"/>
            <a:ext cx="1285875" cy="85725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2891023" y="476672"/>
            <a:ext cx="4676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Competenza teleologica</a:t>
            </a:r>
          </a:p>
        </p:txBody>
      </p:sp>
    </p:spTree>
    <p:extLst>
      <p:ext uri="{BB962C8B-B14F-4D97-AF65-F5344CB8AC3E}">
        <p14:creationId xmlns:p14="http://schemas.microsoft.com/office/powerpoint/2010/main" val="2089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Office PowerPoint</Application>
  <PresentationFormat>Presentazione su schermo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Competenza teleologica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Competenza teleologica</dc:title>
  <dc:creator>rb</dc:creator>
  <cp:lastModifiedBy>roberto bin</cp:lastModifiedBy>
  <cp:revision>4</cp:revision>
  <dcterms:created xsi:type="dcterms:W3CDTF">2010-11-23T15:57:14Z</dcterms:created>
  <dcterms:modified xsi:type="dcterms:W3CDTF">2014-11-04T17:20:41Z</dcterms:modified>
</cp:coreProperties>
</file>